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7" r:id="rId1"/>
  </p:sldMasterIdLst>
  <p:notesMasterIdLst>
    <p:notesMasterId r:id="rId17"/>
  </p:notesMasterIdLst>
  <p:sldIdLst>
    <p:sldId id="306" r:id="rId2"/>
    <p:sldId id="307" r:id="rId3"/>
    <p:sldId id="308" r:id="rId4"/>
    <p:sldId id="310" r:id="rId5"/>
    <p:sldId id="345" r:id="rId6"/>
    <p:sldId id="312" r:id="rId7"/>
    <p:sldId id="346" r:id="rId8"/>
    <p:sldId id="314" r:id="rId9"/>
    <p:sldId id="315" r:id="rId10"/>
    <p:sldId id="317" r:id="rId11"/>
    <p:sldId id="319" r:id="rId12"/>
    <p:sldId id="321" r:id="rId13"/>
    <p:sldId id="322" r:id="rId14"/>
    <p:sldId id="323" r:id="rId15"/>
    <p:sldId id="32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מקטע ברירת מחדל" id="{93210EE7-0EBD-4713-99D9-B643A0CA1F5F}">
          <p14:sldIdLst>
            <p14:sldId id="306"/>
            <p14:sldId id="307"/>
            <p14:sldId id="308"/>
            <p14:sldId id="310"/>
            <p14:sldId id="345"/>
            <p14:sldId id="312"/>
            <p14:sldId id="346"/>
          </p14:sldIdLst>
        </p14:section>
        <p14:section name="מקטע ללא כותרת" id="{A6156641-3E0D-4878-98A1-C327FF3BCE4B}">
          <p14:sldIdLst>
            <p14:sldId id="314"/>
            <p14:sldId id="315"/>
            <p14:sldId id="317"/>
            <p14:sldId id="319"/>
            <p14:sldId id="321"/>
            <p14:sldId id="322"/>
            <p14:sldId id="323"/>
            <p14:sldId id="32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ri Frank" initials="OF" lastIdx="1" clrIdx="0">
    <p:extLst>
      <p:ext uri="{19B8F6BF-5375-455C-9EA6-DF929625EA0E}">
        <p15:presenceInfo xmlns:p15="http://schemas.microsoft.com/office/powerpoint/2012/main" userId="Ori Fran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B18D53D5-F12D-4607-9CD7-018003E860F2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8413B853-A148-4B0F-9F80-EB7841CE80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822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E17ABEE-4132-4867-8A12-246C56EED4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A808FBB-59E8-4EEE-9782-7BA71333D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he-I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0D398D5-F26A-4973-BCE9-EA8F8C68FE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3C9EE08-A574-45BB-97DC-3F7F612A99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he-I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מציין מיקום של תמונת שקופית 1">
            <a:extLst>
              <a:ext uri="{FF2B5EF4-FFF2-40B4-BE49-F238E27FC236}">
                <a16:creationId xmlns:a16="http://schemas.microsoft.com/office/drawing/2014/main" id="{F3592270-4678-4066-8479-E46C6A5439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מציין מיקום של הערות 2">
            <a:extLst>
              <a:ext uri="{FF2B5EF4-FFF2-40B4-BE49-F238E27FC236}">
                <a16:creationId xmlns:a16="http://schemas.microsoft.com/office/drawing/2014/main" id="{F66BD424-7E73-4E05-AAB0-7258095E4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he-IL" altLang="he-IL"/>
          </a:p>
        </p:txBody>
      </p:sp>
      <p:sp>
        <p:nvSpPr>
          <p:cNvPr id="13316" name="מציין מיקום של מספר שקופית 3">
            <a:extLst>
              <a:ext uri="{FF2B5EF4-FFF2-40B4-BE49-F238E27FC236}">
                <a16:creationId xmlns:a16="http://schemas.microsoft.com/office/drawing/2014/main" id="{3B4FD311-A852-4A26-A0C6-6553F483D1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David" panose="020E0502060401010101" pitchFamily="34" charset="-79"/>
              </a:defRPr>
            </a:lvl9pPr>
          </a:lstStyle>
          <a:p>
            <a:fld id="{852EB1A8-FD29-4DAC-8D0E-B66D547FC026}" type="slidenum">
              <a:rPr lang="he-IL" altLang="he-IL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4</a:t>
            </a:fld>
            <a:endParaRPr lang="en-US" altLang="he-IL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FB9CC9F-00BF-48C2-9CF9-548984B80A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6C2E144-4468-44B0-A24B-975EB79AA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e-IL" altLang="he-IL"/>
              <a:t>חברת הטיסה:</a:t>
            </a:r>
          </a:p>
          <a:p>
            <a:r>
              <a:rPr lang="he-IL" altLang="he-IL"/>
              <a:t>חברה צרפתית, בעלת צי של 16 מטוסי בואינג.</a:t>
            </a:r>
          </a:p>
          <a:p>
            <a:r>
              <a:rPr lang="he-IL" altLang="he-IL"/>
              <a:t>ביום השואה הבינ"ל, הטיסו את חברי הכנסת ש"נתקעו" בפולין (עם חברה ישראלית.</a:t>
            </a:r>
          </a:p>
          <a:p>
            <a:r>
              <a:rPr lang="he-IL" altLang="he-IL"/>
              <a:t>בעלת זיכיון של משרד החינוך.</a:t>
            </a:r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633951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12C6E4EB-9E03-42F9-88B1-A3F256FFA8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88DFD8D-2D90-4F0A-95AA-5269DA5E6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e-IL" altLang="he-IL"/>
              <a:t>לציין מיזוג בחדרים (חימום / קירור)</a:t>
            </a:r>
            <a:endParaRPr lang="en-US" altLang="he-I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4F617BB-639A-4112-A32A-77FD879424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8C78990-52B0-4EAD-9024-1BD1D1378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he-I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A5113B7-3496-41C8-80DE-757E1C7997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5B29CE2-628C-4F62-A2C1-427EB0923F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he-I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4A0BD92-3DB5-48A8-9554-49D3596154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2D737EF-5D6F-4760-A77C-7C420976D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e-IL" altLang="he-IL"/>
              <a:t>לדוגמא: אסטמה – מחייב משאף.</a:t>
            </a:r>
            <a:endParaRPr lang="en-US" altLang="he-I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569FFA83-DC80-42B5-9CEE-A70DCC66F0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2F41124-6F35-4872-8FB3-63E1120BD8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he-I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A5303208-F038-4A0A-B281-2F1583B085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412F75C-26CE-40F6-A34A-2A3253BC03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e-IL" altLang="he-IL"/>
              <a:t>עם טלפון מקומי.</a:t>
            </a:r>
            <a:endParaRPr lang="en-US" altLang="he-I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FF77D22-4A8F-42FB-A366-5FDAD703C2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C4BE80C-F6FD-4C09-914E-C22313BEC3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e-IL" altLang="he-IL"/>
              <a:t>ניתן לסייע בהמרת הכספים מראש בארץ, כדי למנוע בעיות בפולין =- בתיאום מוקדם ובריכוז בית-ספרי.</a:t>
            </a:r>
            <a:endParaRPr lang="en-US" altLang="he-I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09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53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75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7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979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2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497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9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01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09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5847792-4128-44C1-8617-E4CF38825755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FF7FC43-4507-4972-88CA-4B7028DDF33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814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7" Type="http://schemas.openxmlformats.org/officeDocument/2006/relationships/image" Target="../media/image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39C9100F-A806-4F37-9AA3-EAC1481B2853}"/>
              </a:ext>
            </a:extLst>
          </p:cNvPr>
          <p:cNvSpPr txBox="1"/>
          <p:nvPr/>
        </p:nvSpPr>
        <p:spPr>
          <a:xfrm>
            <a:off x="3317566" y="1468740"/>
            <a:ext cx="64169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3600" b="1" dirty="0"/>
              <a:t>אסיפת הורים</a:t>
            </a:r>
          </a:p>
          <a:p>
            <a:pPr algn="ctr"/>
            <a:r>
              <a:rPr lang="he-IL" sz="3600" b="1" dirty="0"/>
              <a:t> לקראת המסע לפולין</a:t>
            </a:r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4EA1C207-DD58-4291-BA17-E76A9B8332CC}"/>
              </a:ext>
            </a:extLst>
          </p:cNvPr>
          <p:cNvSpPr txBox="1"/>
          <p:nvPr/>
        </p:nvSpPr>
        <p:spPr>
          <a:xfrm>
            <a:off x="2568845" y="4434240"/>
            <a:ext cx="7486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2000" b="1" dirty="0">
                <a:solidFill>
                  <a:srgbClr val="0070C0"/>
                </a:solidFill>
              </a:rPr>
              <a:t>"אמור לי ואשכח, למד אותי ואזכור, שתף אותי ואלמד" (בנג'מין פרנקלין)</a:t>
            </a:r>
            <a:endParaRPr lang="en-US" sz="2000" b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A2DD67-EDF7-4EC2-A363-716A0D9B3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489" y="286959"/>
            <a:ext cx="2177512" cy="21775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988AAA6-7325-4636-AA12-2ACBB0D481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80" y="111539"/>
            <a:ext cx="10058400" cy="1450757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b="1" dirty="0">
                <a:cs typeface="+mn-cs"/>
              </a:rPr>
              <a:t>קצת עלינו...</a:t>
            </a:r>
            <a:r>
              <a:rPr lang="he-IL" dirty="0">
                <a:cs typeface="David" panose="020E0502060401010101" pitchFamily="34" charset="-79"/>
              </a:rPr>
              <a:t>	</a:t>
            </a:r>
            <a:endParaRPr lang="en-US" dirty="0">
              <a:cs typeface="David" panose="020E0502060401010101" pitchFamily="34" charset="-79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52DCBC-AA1B-4842-AA43-9E0491D6A1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3" y="49880"/>
            <a:ext cx="1520125" cy="15201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5694DF-EF92-4CDE-8F5B-055B00D9C272}"/>
              </a:ext>
            </a:extLst>
          </p:cNvPr>
          <p:cNvSpPr/>
          <p:nvPr/>
        </p:nvSpPr>
        <p:spPr>
          <a:xfrm>
            <a:off x="822055" y="1893827"/>
            <a:ext cx="1110453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rtl="1">
              <a:buFont typeface="Wingdings" panose="05000000000000000000" pitchFamily="2" charset="2"/>
              <a:buChar char="ü"/>
            </a:pPr>
            <a:r>
              <a:rPr lang="he-IL" sz="2800" dirty="0" err="1">
                <a:solidFill>
                  <a:srgbClr val="484848"/>
                </a:solidFill>
                <a:latin typeface="Assistant"/>
              </a:rPr>
              <a:t>איסתא</a:t>
            </a:r>
            <a:r>
              <a:rPr lang="he-IL" sz="2800" dirty="0">
                <a:solidFill>
                  <a:srgbClr val="484848"/>
                </a:solidFill>
                <a:latin typeface="Assistant"/>
              </a:rPr>
              <a:t> היא חברת הנסיעות הגדולה ומהוותיקות בישראל. </a:t>
            </a:r>
          </a:p>
          <a:p>
            <a:pPr marL="342900" indent="-342900" algn="just" rtl="1"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rgbClr val="484848"/>
                </a:solidFill>
                <a:latin typeface="Assistant"/>
              </a:rPr>
              <a:t>מאז </a:t>
            </a:r>
            <a:r>
              <a:rPr lang="he-IL" sz="2800" dirty="0" err="1">
                <a:solidFill>
                  <a:srgbClr val="484848"/>
                </a:solidFill>
                <a:latin typeface="Assistant"/>
              </a:rPr>
              <a:t>היווסדה</a:t>
            </a:r>
            <a:r>
              <a:rPr lang="he-IL" sz="2800" dirty="0">
                <a:solidFill>
                  <a:srgbClr val="484848"/>
                </a:solidFill>
                <a:latin typeface="Assistant"/>
              </a:rPr>
              <a:t>, ב-1956, </a:t>
            </a:r>
            <a:r>
              <a:rPr lang="he-IL" sz="2800" dirty="0" err="1">
                <a:solidFill>
                  <a:srgbClr val="484848"/>
                </a:solidFill>
                <a:latin typeface="Assistant"/>
              </a:rPr>
              <a:t>איסתא</a:t>
            </a:r>
            <a:r>
              <a:rPr lang="he-IL" sz="2800" dirty="0">
                <a:solidFill>
                  <a:srgbClr val="484848"/>
                </a:solidFill>
                <a:latin typeface="Assistant"/>
              </a:rPr>
              <a:t> מציעה מגוון חבילות נופש ותיירות בארץ ובחו"ל: החל מטיסות, בתי מלון, אירוח כפרי ונופשונים, ועד השכרת רכב, ארגון טיולים וחבילות סקי וסידור ויזות ופוליסות ביטוח נסיעות לחו"ל.</a:t>
            </a:r>
          </a:p>
          <a:p>
            <a:pPr marL="342900" indent="-342900" algn="just" rtl="1"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rgbClr val="484848"/>
                </a:solidFill>
                <a:latin typeface="Assistant"/>
              </a:rPr>
              <a:t>לחברה עשרות סניפים בישראל, מקריית שמונה ועד אילת, וכן מרכז הזמנות טלפוני ואינטרנטי, המספק מידע, שירותים ועוד.</a:t>
            </a:r>
          </a:p>
          <a:p>
            <a:pPr marL="342900" indent="-342900" algn="just" rtl="1"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rgbClr val="484848"/>
                </a:solidFill>
                <a:latin typeface="Assistant"/>
              </a:rPr>
              <a:t> </a:t>
            </a:r>
            <a:r>
              <a:rPr lang="he-IL" sz="2800" dirty="0" err="1">
                <a:solidFill>
                  <a:srgbClr val="484848"/>
                </a:solidFill>
                <a:latin typeface="Assistant"/>
              </a:rPr>
              <a:t>איסתא</a:t>
            </a:r>
            <a:r>
              <a:rPr lang="he-IL" sz="2800" dirty="0">
                <a:solidFill>
                  <a:srgbClr val="484848"/>
                </a:solidFill>
                <a:latin typeface="Assistant"/>
              </a:rPr>
              <a:t> עובדת עם מבחר גדול מאוד של חברות תעופה וספקי התיירות שלהן, לצד משרדי נסיעות מובילים בכל העולם.</a:t>
            </a:r>
          </a:p>
          <a:p>
            <a:pPr marL="342900" indent="-342900" algn="just" rtl="1">
              <a:buFont typeface="Wingdings" panose="05000000000000000000" pitchFamily="2" charset="2"/>
              <a:buChar char="ü"/>
            </a:pPr>
            <a:r>
              <a:rPr lang="he-IL" sz="2800" dirty="0">
                <a:solidFill>
                  <a:srgbClr val="484848"/>
                </a:solidFill>
                <a:latin typeface="Assistant"/>
              </a:rPr>
              <a:t>אחת הזכייניות הגדולות למסעות בני הנוער לפולין.</a:t>
            </a:r>
            <a:endParaRPr lang="he-IL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4" name="Rectangle 138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25" name="Straight Connector 140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74320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2" name="Content Placeholder 9221">
            <a:extLst>
              <a:ext uri="{FF2B5EF4-FFF2-40B4-BE49-F238E27FC236}">
                <a16:creationId xmlns:a16="http://schemas.microsoft.com/office/drawing/2014/main" id="{22E2449C-F6C0-4A9F-8DC2-E8C4AC683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970" y="2772433"/>
            <a:ext cx="3084844" cy="3366047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4000" dirty="0"/>
              <a:t>וקצת על פולין...</a:t>
            </a:r>
            <a:endParaRPr lang="en-US" sz="4000" dirty="0"/>
          </a:p>
        </p:txBody>
      </p:sp>
      <p:pic>
        <p:nvPicPr>
          <p:cNvPr id="6" name="מציין מיקום תוכן 3">
            <a:extLst>
              <a:ext uri="{FF2B5EF4-FFF2-40B4-BE49-F238E27FC236}">
                <a16:creationId xmlns:a16="http://schemas.microsoft.com/office/drawing/2014/main" id="{3015BE19-D183-46AE-8E31-92C80E206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65698" y="81280"/>
            <a:ext cx="7535118" cy="6734188"/>
          </a:xfrm>
          <a:prstGeom prst="rect">
            <a:avLst/>
          </a:prstGeom>
        </p:spPr>
      </p:pic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25AEC940-6946-4AA9-B2E3-FBC92D197122}"/>
              </a:ext>
            </a:extLst>
          </p:cNvPr>
          <p:cNvSpPr txBox="1"/>
          <p:nvPr/>
        </p:nvSpPr>
        <p:spPr>
          <a:xfrm>
            <a:off x="9098924" y="2367293"/>
            <a:ext cx="785813" cy="276999"/>
          </a:xfrm>
          <a:prstGeom prst="rect">
            <a:avLst/>
          </a:prstGeom>
          <a:noFill/>
          <a:ln w="50800" cmpd="thickThin">
            <a:solidFill>
              <a:schemeClr val="accent1"/>
            </a:solidFill>
            <a:prstDash val="sysDash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 rtl="0" fontAlgn="base"/>
            <a:r>
              <a:rPr lang="en-US" sz="1200" b="1" dirty="0"/>
              <a:t>Treblinka</a:t>
            </a:r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9398A995-F20D-46D1-99BE-92790F54A77B}"/>
              </a:ext>
            </a:extLst>
          </p:cNvPr>
          <p:cNvSpPr txBox="1"/>
          <p:nvPr/>
        </p:nvSpPr>
        <p:spPr>
          <a:xfrm>
            <a:off x="9403724" y="3900818"/>
            <a:ext cx="785813" cy="261610"/>
          </a:xfrm>
          <a:prstGeom prst="rect">
            <a:avLst/>
          </a:prstGeom>
          <a:noFill/>
          <a:ln w="50800" cmpd="thickThin">
            <a:solidFill>
              <a:schemeClr val="accent1"/>
            </a:solidFill>
            <a:prstDash val="sysDash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 rtl="0" fontAlgn="base"/>
            <a:r>
              <a:rPr lang="en-US" sz="1100" b="1" dirty="0" err="1"/>
              <a:t>Majdanek</a:t>
            </a:r>
            <a:endParaRPr lang="en-US" sz="1100" b="1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74EA5717-169C-4C2D-9A6F-14AE5917776A}"/>
              </a:ext>
            </a:extLst>
          </p:cNvPr>
          <p:cNvSpPr txBox="1"/>
          <p:nvPr/>
        </p:nvSpPr>
        <p:spPr>
          <a:xfrm>
            <a:off x="10008562" y="3391617"/>
            <a:ext cx="785813" cy="276999"/>
          </a:xfrm>
          <a:prstGeom prst="rect">
            <a:avLst/>
          </a:prstGeom>
          <a:noFill/>
          <a:ln w="50800" cmpd="thickThin">
            <a:solidFill>
              <a:schemeClr val="accent1"/>
            </a:solidFill>
            <a:prstDash val="sysDash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 rtl="0" fontAlgn="base"/>
            <a:r>
              <a:rPr lang="en-US" sz="1200" b="1" dirty="0" err="1"/>
              <a:t>Sobibor</a:t>
            </a:r>
            <a:endParaRPr lang="en-US" sz="1200" b="1" dirty="0"/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5BF1662C-2317-4F53-BDAA-1D7B66152E03}"/>
              </a:ext>
            </a:extLst>
          </p:cNvPr>
          <p:cNvSpPr txBox="1"/>
          <p:nvPr/>
        </p:nvSpPr>
        <p:spPr>
          <a:xfrm>
            <a:off x="10656262" y="4486619"/>
            <a:ext cx="600089" cy="261610"/>
          </a:xfrm>
          <a:prstGeom prst="rect">
            <a:avLst/>
          </a:prstGeom>
          <a:noFill/>
          <a:ln w="50800" cmpd="thickThin">
            <a:solidFill>
              <a:schemeClr val="accent1"/>
            </a:solidFill>
            <a:prstDash val="sysDash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 rtl="0" fontAlgn="base"/>
            <a:r>
              <a:rPr lang="en-US" sz="1100" b="1" dirty="0"/>
              <a:t>Belzec</a:t>
            </a: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5D831767-9B57-4585-9680-2182856DE493}"/>
              </a:ext>
            </a:extLst>
          </p:cNvPr>
          <p:cNvSpPr txBox="1"/>
          <p:nvPr/>
        </p:nvSpPr>
        <p:spPr>
          <a:xfrm>
            <a:off x="7825565" y="5465133"/>
            <a:ext cx="467832" cy="202019"/>
          </a:xfrm>
          <a:prstGeom prst="rect">
            <a:avLst/>
          </a:prstGeom>
          <a:noFill/>
          <a:ln w="50800" cmpd="thickThin">
            <a:solidFill>
              <a:schemeClr val="accent1"/>
            </a:solidFill>
            <a:prstDash val="sysDash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 rtl="0" fontAlgn="base"/>
            <a:endParaRPr lang="en-US" sz="1100" b="1" dirty="0"/>
          </a:p>
        </p:txBody>
      </p:sp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0F35747-2822-4D06-BE10-CD33AC6B0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C2C4466-5B1B-4361-B9D9-39ED9A8A3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D3F4A321-2BA9-4108-BF22-7058ED2A9F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06248" y="1025188"/>
            <a:ext cx="5977937" cy="838959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ביטחון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15422E90-355F-4987-A97E-FA0D074EA3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4349" y="2187618"/>
            <a:ext cx="7002779" cy="3927432"/>
          </a:xfrm>
        </p:spPr>
        <p:txBody>
          <a:bodyPr>
            <a:noAutofit/>
          </a:bodyPr>
          <a:lstStyle/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משלחת ממלכתית מפוקחת ע"י משרד החינוך.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באחריות היחידה לאבטחת אישים של השב"כ.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התוכנית מלווה, מפוקחת  ומאובטחת (עד פירוט של חצאי שעות).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סריקת אתרים לפני הגעת כל משלחת ע"י צוות המאבטחים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 אבטחה בבתי המלון.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מאבטח נושא נשק בכל אוטובוס.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ליווי נקודתי של משטרת פולין.</a:t>
            </a:r>
            <a:endParaRPr lang="en-US" altLang="he-IL" sz="2400" dirty="0">
              <a:solidFill>
                <a:srgbClr val="FFFFFF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D745DAE-5A8A-44FA-937C-CD65CF7A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7696AA1-B1DD-4C75-9AC1-69EE9F65F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2" name="תמונה 1">
            <a:extLst>
              <a:ext uri="{FF2B5EF4-FFF2-40B4-BE49-F238E27FC236}">
                <a16:creationId xmlns:a16="http://schemas.microsoft.com/office/drawing/2014/main" id="{606CC69C-4F08-44F0-927B-EA84FDCD7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93910" y="3782735"/>
            <a:ext cx="2590632" cy="259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E3C3C9-9A64-4E7F-84F0-CD4F359233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0035" y="874428"/>
            <a:ext cx="1618784" cy="16187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75896A25-D088-48F0-A2E7-9C44D9F6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DDCD6B11-13E6-4A46-9C85-F8EB0F35C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ECAC36E-09D4-4E8C-9F74-66F93CCCB0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905" y="306748"/>
            <a:ext cx="6873188" cy="2151188"/>
          </a:xfrm>
        </p:spPr>
        <p:txBody>
          <a:bodyPr>
            <a:normAutofit fontScale="85000" lnSpcReduction="10000"/>
          </a:bodyPr>
          <a:lstStyle/>
          <a:p>
            <a:pPr algn="r" rtl="1">
              <a:lnSpc>
                <a:spcPct val="150000"/>
              </a:lnSpc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he-IL" altLang="he-IL" sz="2800" dirty="0">
                <a:solidFill>
                  <a:srgbClr val="FFFFFF"/>
                </a:solidFill>
              </a:rPr>
              <a:t>משך זמן הטיסה כ - 3.5 שעות</a:t>
            </a:r>
          </a:p>
          <a:p>
            <a:pPr algn="r" rtl="1">
              <a:lnSpc>
                <a:spcPct val="150000"/>
              </a:lnSpc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he-IL" altLang="he-IL" sz="2800" dirty="0">
                <a:solidFill>
                  <a:srgbClr val="FFFFFF"/>
                </a:solidFill>
              </a:rPr>
              <a:t>חברות התעופה – "</a:t>
            </a:r>
            <a:r>
              <a:rPr lang="he-IL" altLang="he-IL" sz="2800" dirty="0" err="1">
                <a:solidFill>
                  <a:srgbClr val="FFFFFF"/>
                </a:solidFill>
              </a:rPr>
              <a:t>אנטר</a:t>
            </a:r>
            <a:r>
              <a:rPr lang="he-IL" altLang="he-IL" sz="2800" dirty="0">
                <a:solidFill>
                  <a:srgbClr val="FFFFFF"/>
                </a:solidFill>
              </a:rPr>
              <a:t> אייר" באמצעות חברת "תבל". </a:t>
            </a:r>
            <a:endParaRPr lang="he-IL" altLang="he-IL" sz="2800" baseline="-25000" dirty="0">
              <a:solidFill>
                <a:srgbClr val="FFFFFF"/>
              </a:solidFill>
            </a:endParaRPr>
          </a:p>
          <a:p>
            <a:pPr algn="r" rtl="1">
              <a:lnSpc>
                <a:spcPct val="150000"/>
              </a:lnSpc>
              <a:buClr>
                <a:srgbClr val="0F6FC6"/>
              </a:buClr>
              <a:buFont typeface="Wingdings" panose="05000000000000000000" pitchFamily="2" charset="2"/>
              <a:buChar char="§"/>
            </a:pPr>
            <a:r>
              <a:rPr lang="he-IL" altLang="he-IL" sz="2800" dirty="0">
                <a:solidFill>
                  <a:srgbClr val="FFFFFF"/>
                </a:solidFill>
              </a:rPr>
              <a:t>הפרשי שעות – שעה אחורה!</a:t>
            </a:r>
            <a:endParaRPr lang="en-US" altLang="he-IL" sz="2800" dirty="0">
              <a:solidFill>
                <a:srgbClr val="FFFFFF"/>
              </a:solidFill>
            </a:endParaRPr>
          </a:p>
          <a:p>
            <a:pPr algn="r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5EBCDCE-0F4C-477C-AB15-886C5F27B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7A025DE3-4BF7-413E-B58B-EBE6C7FAE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106" y="3237044"/>
            <a:ext cx="2441464" cy="633713"/>
          </a:xfrm>
          <a:prstGeom prst="rect">
            <a:avLst/>
          </a:pr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17820F06-C1AE-4232-AEE8-3AC8189E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36191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A62E9AA-DA4C-405A-B6ED-5B1FE7A8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443207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E763FC-252E-4D8C-8A35-7817F98F4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106" y="4938590"/>
            <a:ext cx="2688929" cy="13030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D8A0B2-0B6C-4566-BB34-E624A65D23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80" y="306748"/>
            <a:ext cx="1697065" cy="1697065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3C5BCCE5-E19E-42D1-8429-6966BE3F534E}"/>
              </a:ext>
            </a:extLst>
          </p:cNvPr>
          <p:cNvSpPr txBox="1">
            <a:spLocks noChangeArrowheads="1"/>
          </p:cNvSpPr>
          <p:nvPr/>
        </p:nvSpPr>
        <p:spPr>
          <a:xfrm>
            <a:off x="369756" y="2526224"/>
            <a:ext cx="7077180" cy="402502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1">
              <a:buFont typeface="Wingdings" panose="05000000000000000000" pitchFamily="2" charset="2"/>
              <a:buChar char="§"/>
            </a:pPr>
            <a:r>
              <a:rPr lang="he-IL" altLang="he-IL" sz="1800" dirty="0">
                <a:solidFill>
                  <a:srgbClr val="FFFFFF"/>
                </a:solidFill>
                <a:latin typeface="Arial" panose="020B0604020202020204" pitchFamily="34" charset="0"/>
                <a:cs typeface="David" panose="020E0502060401010101" pitchFamily="34" charset="-79"/>
              </a:rPr>
              <a:t> </a:t>
            </a:r>
            <a:r>
              <a:rPr lang="he-IL" altLang="he-IL" sz="2400" dirty="0">
                <a:solidFill>
                  <a:srgbClr val="FFFFFF"/>
                </a:solidFill>
                <a:latin typeface="Arial" panose="020B0604020202020204" pitchFamily="34" charset="0"/>
              </a:rPr>
              <a:t>כל נוסע ייקח עמו מזוודה אחת בלבד שתישלח לבטן המטוס ומשקלה לא יעלה על </a:t>
            </a:r>
            <a:r>
              <a:rPr lang="he-IL" altLang="he-IL" sz="2400" b="1" u="sng" dirty="0">
                <a:solidFill>
                  <a:srgbClr val="FFFFFF"/>
                </a:solidFill>
              </a:rPr>
              <a:t>20 ק"ג</a:t>
            </a:r>
            <a:r>
              <a:rPr lang="he-IL" altLang="he-IL" sz="2400" dirty="0">
                <a:solidFill>
                  <a:srgbClr val="FFFFFF"/>
                </a:solidFill>
              </a:rPr>
              <a:t>. 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he-IL" altLang="he-IL" sz="2400" dirty="0">
                <a:solidFill>
                  <a:srgbClr val="FFFFFF"/>
                </a:solidFill>
              </a:rPr>
              <a:t>בנוסף, יש לקחת </a:t>
            </a:r>
            <a:r>
              <a:rPr lang="he-IL" altLang="he-IL" sz="2400" b="1" u="sng" dirty="0">
                <a:solidFill>
                  <a:srgbClr val="FFFFFF"/>
                </a:solidFill>
              </a:rPr>
              <a:t>תיק גב</a:t>
            </a:r>
            <a:r>
              <a:rPr lang="he-IL" altLang="he-IL" sz="2400" u="sng" dirty="0">
                <a:solidFill>
                  <a:srgbClr val="FFFFFF"/>
                </a:solidFill>
              </a:rPr>
              <a:t> </a:t>
            </a:r>
            <a:r>
              <a:rPr lang="he-IL" altLang="he-IL" sz="2400" dirty="0">
                <a:solidFill>
                  <a:srgbClr val="FFFFFF"/>
                </a:solidFill>
              </a:rPr>
              <a:t>שיעלה עם הנוסע למטוס. בתיק הגב יש לארוז ציוד ליום הראשון (ליתר ביטחון), כגון: לבנים, כלי רחצה ותרופות. 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he-IL" altLang="he-IL" sz="2400" dirty="0">
                <a:solidFill>
                  <a:srgbClr val="FFFFFF"/>
                </a:solidFill>
              </a:rPr>
              <a:t>את המעיל יש להחזיק ביד (ולא לארוז במזוודה) לשימוש </a:t>
            </a:r>
            <a:r>
              <a:rPr lang="he-IL" altLang="he-IL" sz="2400" dirty="0" err="1">
                <a:solidFill>
                  <a:srgbClr val="FFFFFF"/>
                </a:solidFill>
              </a:rPr>
              <a:t>מיידי</a:t>
            </a:r>
            <a:r>
              <a:rPr lang="he-IL" altLang="he-IL" sz="2400" dirty="0">
                <a:solidFill>
                  <a:srgbClr val="FFFFFF"/>
                </a:solidFill>
              </a:rPr>
              <a:t> עם הנחיתה בפולין.</a:t>
            </a:r>
          </a:p>
          <a:p>
            <a:pPr algn="r" rtl="1">
              <a:buFont typeface="Wingdings" panose="05000000000000000000" pitchFamily="2" charset="2"/>
              <a:buChar char="§"/>
            </a:pPr>
            <a:r>
              <a:rPr lang="he-IL" altLang="he-IL" sz="2400" b="1" dirty="0">
                <a:solidFill>
                  <a:srgbClr val="FFFFFF"/>
                </a:solidFill>
              </a:rPr>
              <a:t>משקל עודף</a:t>
            </a:r>
            <a:r>
              <a:rPr lang="he-IL" altLang="he-IL" sz="2400" dirty="0">
                <a:solidFill>
                  <a:srgbClr val="FFFFFF"/>
                </a:solidFill>
              </a:rPr>
              <a:t> - תשלום ע"י הנוסע ישירות לחברת הטיסה.</a:t>
            </a:r>
          </a:p>
        </p:txBody>
      </p:sp>
    </p:spTree>
    <p:extLst>
      <p:ext uri="{BB962C8B-B14F-4D97-AF65-F5344CB8AC3E}">
        <p14:creationId xmlns:p14="http://schemas.microsoft.com/office/powerpoint/2010/main" val="1665408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75896A25-D088-48F0-A2E7-9C44D9F6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DDCD6B11-13E6-4A46-9C85-F8EB0F35C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272996F4-B0D8-4656-B7C3-63E0584A0D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80" y="304192"/>
            <a:ext cx="5977937" cy="1214307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בתי מלון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7BF734F-05C3-4E18-9E3C-38FBFA3C207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9867" y="2201896"/>
            <a:ext cx="6824205" cy="3652667"/>
          </a:xfrm>
        </p:spPr>
        <p:txBody>
          <a:bodyPr>
            <a:normAutofit/>
          </a:bodyPr>
          <a:lstStyle/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en-US" altLang="he-IL" sz="1800" dirty="0">
                <a:solidFill>
                  <a:srgbClr val="FFFFFF"/>
                </a:solidFill>
              </a:rPr>
              <a:t> </a:t>
            </a:r>
            <a:r>
              <a:rPr lang="en-US" altLang="he-IL" sz="2600" dirty="0">
                <a:solidFill>
                  <a:srgbClr val="FFFFFF"/>
                </a:solidFill>
              </a:rPr>
              <a:t>6</a:t>
            </a:r>
            <a:r>
              <a:rPr lang="he-IL" altLang="he-IL" sz="2600" dirty="0">
                <a:solidFill>
                  <a:srgbClr val="FFFFFF"/>
                </a:solidFill>
              </a:rPr>
              <a:t>לילות, </a:t>
            </a:r>
            <a:r>
              <a:rPr lang="en-US" altLang="he-IL" sz="2600" dirty="0">
                <a:solidFill>
                  <a:srgbClr val="FFFFFF"/>
                </a:solidFill>
              </a:rPr>
              <a:t>7</a:t>
            </a:r>
            <a:r>
              <a:rPr lang="he-IL" altLang="he-IL" sz="2600" dirty="0">
                <a:solidFill>
                  <a:srgbClr val="FFFFFF"/>
                </a:solidFill>
              </a:rPr>
              <a:t> ימים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600" dirty="0">
                <a:solidFill>
                  <a:srgbClr val="FFFFFF"/>
                </a:solidFill>
              </a:rPr>
              <a:t>בתי מלון בדרגת תיירות טובה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600" dirty="0">
                <a:solidFill>
                  <a:srgbClr val="FFFFFF"/>
                </a:solidFill>
              </a:rPr>
              <a:t>2 תלמידים בחדר (ייתכנו מעט שלישיות על פי בקשת ביה"ס)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en-US" altLang="he-IL" sz="2600" dirty="0">
                <a:solidFill>
                  <a:srgbClr val="FFFFFF"/>
                </a:solidFill>
              </a:rPr>
              <a:t>Wi-Fi</a:t>
            </a:r>
            <a:r>
              <a:rPr lang="he-IL" altLang="he-IL" sz="2600" dirty="0">
                <a:solidFill>
                  <a:srgbClr val="FFFFFF"/>
                </a:solidFill>
              </a:rPr>
              <a:t> בחדרים, ברוב המקרים, ללא תשלום נוסף</a:t>
            </a:r>
            <a:endParaRPr lang="en-US" altLang="he-IL" sz="2600" dirty="0">
              <a:solidFill>
                <a:srgbClr val="FFFFFF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75EBCDCE-0F4C-477C-AB15-886C5F27B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902060E7-6D1E-4B7B-BA5F-4281036F4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9546" y="4802829"/>
            <a:ext cx="2619358" cy="1748422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17820F06-C1AE-4232-AEE8-3AC8189E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36191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9A62E9AA-DA4C-405A-B6ED-5B1FE7A8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443207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C328711-4085-4BBF-9E4D-4174EF26B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495" y="2554788"/>
            <a:ext cx="2619361" cy="174842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EBA876-8795-4431-9B86-D6C72D9572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80" y="306748"/>
            <a:ext cx="1697065" cy="16970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id="{79C13CA3-B6D9-45C7-9295-DBA61B87B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41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3A06454-838C-4AF7-BFD1-3DCA125783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E539BD86-7EF0-40DD-9FDE-5508FBCC0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80" y="0"/>
            <a:ext cx="5977937" cy="1666501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כלכלה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B9CD3FD-0A54-4582-8230-0DBE5A87B8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9080" y="1967907"/>
            <a:ext cx="6795231" cy="4280493"/>
          </a:xfrm>
        </p:spPr>
        <p:txBody>
          <a:bodyPr>
            <a:noAutofit/>
          </a:bodyPr>
          <a:lstStyle/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ארוחות בוקר: חלבית, מעושרת, בבית המלון על בסיס מזנון.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ארוחות צהרים: </a:t>
            </a:r>
            <a:r>
              <a:rPr lang="en-US" altLang="he-IL" sz="2400" dirty="0">
                <a:solidFill>
                  <a:srgbClr val="FFFFFF"/>
                </a:solidFill>
              </a:rPr>
              <a:t>L/B</a:t>
            </a:r>
            <a:r>
              <a:rPr lang="he-IL" altLang="he-IL" sz="2400" dirty="0">
                <a:solidFill>
                  <a:srgbClr val="FFFFFF"/>
                </a:solidFill>
              </a:rPr>
              <a:t> – ארוחות אישיות נארזות ע"י התלמידים.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ארוחות ערב: בשרית, במסעדות כשרות או בבית המלון.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מים מינרלים: בקבוק לתלמיד מדי יום. 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צמחוני/ ללא גלוטן – עפ"י דרישה מראש.</a:t>
            </a:r>
            <a:br>
              <a:rPr lang="en-US" altLang="he-IL" sz="2400" dirty="0">
                <a:solidFill>
                  <a:srgbClr val="FFFFFF"/>
                </a:solidFill>
              </a:rPr>
            </a:br>
            <a:r>
              <a:rPr lang="he-IL" altLang="he-IL" sz="2400" dirty="0">
                <a:solidFill>
                  <a:srgbClr val="FFFFFF"/>
                </a:solidFill>
              </a:rPr>
              <a:t>(לא ניתן לשינוי – עד 3 שבועות לפני המסע)</a:t>
            </a:r>
          </a:p>
          <a:p>
            <a:pPr algn="r" rtl="1" eaLnBrk="1" hangingPunct="1"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ערב שבת – קבלת שבת וקידוש</a:t>
            </a:r>
            <a:r>
              <a:rPr lang="he-IL" altLang="he-IL" sz="2400" dirty="0">
                <a:solidFill>
                  <a:srgbClr val="FFFFFF"/>
                </a:solidFill>
                <a:cs typeface="David" panose="020E0502060401010101" pitchFamily="34" charset="-79"/>
              </a:rPr>
              <a:t>.</a:t>
            </a:r>
            <a:endParaRPr lang="en-US" altLang="he-IL" sz="2400" dirty="0">
              <a:solidFill>
                <a:srgbClr val="FFFFFF"/>
              </a:solidFill>
              <a:cs typeface="David" panose="020E0502060401010101" pitchFamily="34" charset="-79"/>
            </a:endParaRP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292FA1E6-7B1A-41CD-B6B6-59B7A71F8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pic>
        <p:nvPicPr>
          <p:cNvPr id="2050" name="Picture 2" descr="תוצאת תמונה עבור ‪novotel centrum warsaw‬‏">
            <a:extLst>
              <a:ext uri="{FF2B5EF4-FFF2-40B4-BE49-F238E27FC236}">
                <a16:creationId xmlns:a16="http://schemas.microsoft.com/office/drawing/2014/main" id="{DE715308-F488-4A4E-97EA-D30D4A0CC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49678" y="2610801"/>
            <a:ext cx="2181722" cy="145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id="{8E328072-E150-4434-BD87-A36F8A8C1D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69176" y="0"/>
            <a:ext cx="64008" cy="45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A0A86FA-295F-42C1-9400-FF3327E2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267112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437" name="תמונה 1">
            <a:extLst>
              <a:ext uri="{FF2B5EF4-FFF2-40B4-BE49-F238E27FC236}">
                <a16:creationId xmlns:a16="http://schemas.microsoft.com/office/drawing/2014/main" id="{A9499179-CE70-49DE-A3BD-4FFE12C5B9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16276" y="2463557"/>
            <a:ext cx="1956889" cy="1330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5" descr="תמונה שמכילה שולחן, מזון&#10;&#10;התיאור נוצר באופן אוטומטי">
            <a:extLst>
              <a:ext uri="{FF2B5EF4-FFF2-40B4-BE49-F238E27FC236}">
                <a16:creationId xmlns:a16="http://schemas.microsoft.com/office/drawing/2014/main" id="{8108C193-97AC-4411-A32C-6CFE347ED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8980" y="368336"/>
            <a:ext cx="1784066" cy="1511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Rectangle 91">
            <a:extLst>
              <a:ext uri="{FF2B5EF4-FFF2-40B4-BE49-F238E27FC236}">
                <a16:creationId xmlns:a16="http://schemas.microsoft.com/office/drawing/2014/main" id="{5A27BFC3-8DF0-48E2-B221-E754B4541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9435" y="454579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527850AE-1075-4C25-95FE-391009369A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9097" y="4669349"/>
            <a:ext cx="3272522" cy="20949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66B4AC3-0FA9-4F68-A1AC-1F437E308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157" y="270842"/>
            <a:ext cx="1697065" cy="16970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75896A25-D088-48F0-A2E7-9C44D9F6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DDCD6B11-13E6-4A46-9C85-F8EB0F35C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93E1BDF2-C7E1-4857-887F-638A1FF26C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34275" y="504783"/>
            <a:ext cx="5977937" cy="984691"/>
          </a:xfrm>
        </p:spPr>
        <p:txBody>
          <a:bodyPr>
            <a:normAutofit/>
          </a:bodyPr>
          <a:lstStyle/>
          <a:p>
            <a:pPr algn="ct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אוטובוסים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395C16B-329B-4DE7-A6A4-763674C772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9084" y="1994257"/>
            <a:ext cx="6322182" cy="4021061"/>
          </a:xfrm>
        </p:spPr>
        <p:txBody>
          <a:bodyPr>
            <a:normAutofit/>
          </a:bodyPr>
          <a:lstStyle/>
          <a:p>
            <a:pPr algn="ctr" rtl="1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אוטובוסים מפוארים צמודים.</a:t>
            </a:r>
          </a:p>
          <a:p>
            <a:pPr algn="ctr" rtl="1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שהייה מרובה ולכן נדרשת הקפדה על הניקיון.</a:t>
            </a:r>
          </a:p>
          <a:p>
            <a:pPr algn="ctr" rtl="1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חל איסור לאכול באוטובוסים.</a:t>
            </a:r>
          </a:p>
          <a:p>
            <a:pPr algn="ctr" rtl="1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נהגים אדיבים מאוד.</a:t>
            </a:r>
          </a:p>
          <a:p>
            <a:pPr algn="ctr" rtl="1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מרקע באוטובוסים.</a:t>
            </a:r>
          </a:p>
          <a:p>
            <a:pPr algn="ctr" rtl="1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he-IL" altLang="he-IL" sz="2400" dirty="0">
                <a:solidFill>
                  <a:srgbClr val="FFFFFF"/>
                </a:solidFill>
              </a:rPr>
              <a:t>סטנדרט בטיחות אירופאי.</a:t>
            </a:r>
            <a:endParaRPr lang="en-US" altLang="he-IL" sz="2400" dirty="0">
              <a:solidFill>
                <a:srgbClr val="FFFFFF"/>
              </a:solidFill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5EBCDCE-0F4C-477C-AB15-886C5F27B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pic>
        <p:nvPicPr>
          <p:cNvPr id="20485" name="Picture 7" descr="galeria_autokar-spb08c">
            <a:extLst>
              <a:ext uri="{FF2B5EF4-FFF2-40B4-BE49-F238E27FC236}">
                <a16:creationId xmlns:a16="http://schemas.microsoft.com/office/drawing/2014/main" id="{C36DF7FC-76E1-4BBC-AAD8-D4DAFEB3D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5158" y="2554787"/>
            <a:ext cx="2633165" cy="174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17820F06-C1AE-4232-AEE8-3AC8189E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36191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9A62E9AA-DA4C-405A-B6ED-5B1FE7A8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443207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484" name="Picture 6" descr="galeria_autokar-spb08e">
            <a:extLst>
              <a:ext uri="{FF2B5EF4-FFF2-40B4-BE49-F238E27FC236}">
                <a16:creationId xmlns:a16="http://schemas.microsoft.com/office/drawing/2014/main" id="{9EC236E8-9225-4DB6-81AB-D4AA97B29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2642" y="4624943"/>
            <a:ext cx="2633168" cy="1748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F40778-EE1C-414B-9934-FD730D0CEF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80" y="306748"/>
            <a:ext cx="1697065" cy="16970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90F35747-2822-4D06-BE10-CD33AC6B0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CC2C4466-5B1B-4361-B9D9-39ED9A8A3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C15F4095-847F-40A8-B9EA-55FA8C5A94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7044" y="374218"/>
            <a:ext cx="5977937" cy="1075098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ביטוח נסיעות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4A9C096-F5EE-4C0A-91F1-9D3BC0FF94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73198" y="1823534"/>
            <a:ext cx="6931783" cy="3652667"/>
          </a:xfrm>
        </p:spPr>
        <p:txBody>
          <a:bodyPr>
            <a:noAutofit/>
          </a:bodyPr>
          <a:lstStyle/>
          <a:p>
            <a:pPr algn="r" rtl="1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ביטוח מיוחד לפי דרישת משרד החינוך: היטס רפואי, מטען, בריאות, תאונות דרכים.</a:t>
            </a:r>
          </a:p>
          <a:p>
            <a:pPr algn="r" rtl="1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הביטוח אינו כולל: מוצרים אלקטרוניים כמו מצלמה, </a:t>
            </a:r>
            <a:r>
              <a:rPr lang="he-IL" altLang="he-IL" sz="2600" dirty="0" err="1">
                <a:solidFill>
                  <a:srgbClr val="FFFFFF"/>
                </a:solidFill>
              </a:rPr>
              <a:t>סמרטפונים</a:t>
            </a:r>
            <a:r>
              <a:rPr lang="he-IL" altLang="he-IL" sz="2600" dirty="0">
                <a:solidFill>
                  <a:srgbClr val="FFFFFF"/>
                </a:solidFill>
              </a:rPr>
              <a:t>, כלי נגינה וכיו"ב. </a:t>
            </a:r>
          </a:p>
          <a:p>
            <a:pPr algn="r" rtl="1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הביטוח כולל מצב רפואי קיים (לא כולל הריון).</a:t>
            </a:r>
          </a:p>
          <a:p>
            <a:pPr algn="r" rtl="1" eaLnBrk="1" hangingPunct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הביטוח לא מכסה בעיות נפשיות.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FD745DAE-5A8A-44FA-937C-CD65CF7A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67696AA1-B1DD-4C75-9AC1-69EE9F65F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תוצאת תמונה עבור ביטוח נסיעות לחו ל הראל">
            <a:extLst>
              <a:ext uri="{FF2B5EF4-FFF2-40B4-BE49-F238E27FC236}">
                <a16:creationId xmlns:a16="http://schemas.microsoft.com/office/drawing/2014/main" id="{06C0FC87-1D37-4C42-B1A3-4E7ACB0B0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938" y="4113805"/>
            <a:ext cx="2085516" cy="208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30CB60-75F5-4214-8115-BD8790D60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931" y="453981"/>
            <a:ext cx="2210119" cy="221011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0" name="Rectangle 199">
            <a:extLst>
              <a:ext uri="{FF2B5EF4-FFF2-40B4-BE49-F238E27FC236}">
                <a16:creationId xmlns:a16="http://schemas.microsoft.com/office/drawing/2014/main" id="{75896A25-D088-48F0-A2E7-9C44D9F6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DDCD6B11-13E6-4A46-9C85-F8EB0F35C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64F6AE13-A4D3-4312-B2EC-454EE4A68D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80" y="548179"/>
            <a:ext cx="5977937" cy="96413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דרכונים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998CB4DE-E3DB-49B3-B8AD-D88D839181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0659" y="2361916"/>
            <a:ext cx="6734558" cy="3652667"/>
          </a:xfrm>
        </p:spPr>
        <p:txBody>
          <a:bodyPr>
            <a:normAutofit/>
          </a:bodyPr>
          <a:lstStyle/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דרכון בתוקף עד מאי </a:t>
            </a:r>
            <a:r>
              <a:rPr lang="en-US" altLang="he-IL" sz="2600">
                <a:solidFill>
                  <a:srgbClr val="FFFFFF"/>
                </a:solidFill>
              </a:rPr>
              <a:t>2026</a:t>
            </a:r>
            <a:r>
              <a:rPr lang="he-IL" altLang="he-IL" sz="2600">
                <a:solidFill>
                  <a:srgbClr val="FFFFFF"/>
                </a:solidFill>
              </a:rPr>
              <a:t> </a:t>
            </a:r>
            <a:r>
              <a:rPr lang="he-IL" altLang="he-IL" sz="2600" dirty="0">
                <a:solidFill>
                  <a:srgbClr val="FFFFFF"/>
                </a:solidFill>
              </a:rPr>
              <a:t>לפחות! (חצי שנה).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תמונה עדכנית ורלוונטית.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עיכובי יציאה מהארץ – קריטי! ניתן לבדוק במשטרת הגבולות (3450*)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דרכון זר / תעודת מעבר - יש צורך באשרת כניסה.</a:t>
            </a:r>
            <a:endParaRPr lang="en-US" altLang="he-IL" sz="2600" dirty="0">
              <a:solidFill>
                <a:srgbClr val="FFFFFF"/>
              </a:solidFill>
            </a:endParaRP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75EBCDCE-0F4C-477C-AB15-886C5F27B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1BBBEB27-91B4-4373-80BE-73FDCE652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7156" y="2554787"/>
            <a:ext cx="1506801" cy="1506801"/>
          </a:xfrm>
          <a:prstGeom prst="rect">
            <a:avLst/>
          </a:prstGeom>
        </p:spPr>
      </p:pic>
      <p:sp>
        <p:nvSpPr>
          <p:cNvPr id="206" name="Rectangle 205">
            <a:extLst>
              <a:ext uri="{FF2B5EF4-FFF2-40B4-BE49-F238E27FC236}">
                <a16:creationId xmlns:a16="http://schemas.microsoft.com/office/drawing/2014/main" id="{17820F06-C1AE-4232-AEE8-3AC8189E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36191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9A62E9AA-DA4C-405A-B6ED-5B1FE7A8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443207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תמונה 1" descr="תמונה שמכילה בקבוק, מזון&#10;&#10;התיאור נוצר באופן אוטומטי">
            <a:extLst>
              <a:ext uri="{FF2B5EF4-FFF2-40B4-BE49-F238E27FC236}">
                <a16:creationId xmlns:a16="http://schemas.microsoft.com/office/drawing/2014/main" id="{4046B881-17F9-4EDF-8476-61D9821FBB0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50301" y="4624943"/>
            <a:ext cx="1583656" cy="2147332"/>
          </a:xfrm>
          <a:prstGeom prst="rect">
            <a:avLst/>
          </a:prstGeom>
          <a:scene3d>
            <a:camera prst="orthographicFront">
              <a:rot lat="20999986" lon="0" rev="0"/>
            </a:camera>
            <a:lightRig rig="threePt" dir="t"/>
          </a:scene3d>
          <a:sp3d prstMaterial="dkEdge">
            <a:bevelT prst="angle"/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E02A017-9CF0-4FB4-BC59-FCF2E2E5AE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80" y="306748"/>
            <a:ext cx="1697065" cy="16970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0F35747-2822-4D06-BE10-CD33AC6B0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C2C4466-5B1B-4361-B9D9-39ED9A8A3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9DF4A3B5-E4ED-49FD-8DD2-CCED045470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80" y="690306"/>
            <a:ext cx="5977937" cy="1089642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הצוות המלווה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D32FB0A-5FA4-40D7-8B1E-23CA5D8E9C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97279" y="2236304"/>
            <a:ext cx="5977938" cy="3652667"/>
          </a:xfrm>
        </p:spPr>
        <p:txBody>
          <a:bodyPr>
            <a:noAutofit/>
          </a:bodyPr>
          <a:lstStyle/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מדריך ישראלי – בכל אוטובוס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מדריך מקומי – מסייע למדריך הישראלי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מאבטחים – מאבטח בכל אוטובוס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2 מורים באוטובוס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ראש משלחת</a:t>
            </a:r>
          </a:p>
          <a:p>
            <a:pPr algn="r" rtl="1" eaLnBrk="1" hangingPunct="1">
              <a:buFont typeface="Wingdings" panose="05000000000000000000" pitchFamily="2" charset="2"/>
              <a:buChar char="§"/>
            </a:pPr>
            <a:r>
              <a:rPr lang="he-IL" altLang="he-IL" sz="2600" dirty="0">
                <a:solidFill>
                  <a:srgbClr val="FFFFFF"/>
                </a:solidFill>
              </a:rPr>
              <a:t>איש ארגון ישראלי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D745DAE-5A8A-44FA-937C-CD65CF7A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7696AA1-B1DD-4C75-9AC1-69EE9F65F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גרפיקה 2" descr="קבוצה">
            <a:extLst>
              <a:ext uri="{FF2B5EF4-FFF2-40B4-BE49-F238E27FC236}">
                <a16:creationId xmlns:a16="http://schemas.microsoft.com/office/drawing/2014/main" id="{B0C454CF-2570-4903-BE90-616A2A3710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3910" y="3782735"/>
            <a:ext cx="2590632" cy="2590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4DB333-195E-44C8-9B38-D94F75951D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80" y="306748"/>
            <a:ext cx="1697065" cy="16970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90F35747-2822-4D06-BE10-CD33AC6B0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C2C4466-5B1B-4361-B9D9-39ED9A8A3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32868487-E614-4895-A44B-FC9A86DAC2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688" y="739612"/>
            <a:ext cx="5977937" cy="104033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400" dirty="0">
                <a:solidFill>
                  <a:srgbClr val="FFFFFF"/>
                </a:solidFill>
                <a:cs typeface="+mn-cs"/>
              </a:rPr>
              <a:t>מה עוד כולל התשלום:</a:t>
            </a:r>
            <a:endParaRPr lang="en-US" sz="44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E93839D-979F-49BA-A0C6-4D4C849A9B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63993" y="2371726"/>
            <a:ext cx="7353300" cy="3746662"/>
          </a:xfrm>
        </p:spPr>
        <p:txBody>
          <a:bodyPr numCol="2">
            <a:normAutofit fontScale="92500" lnSpcReduction="20000"/>
          </a:bodyPr>
          <a:lstStyle/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400" dirty="0">
                <a:solidFill>
                  <a:srgbClr val="FFFFFF"/>
                </a:solidFill>
              </a:rPr>
              <a:t>מ</a:t>
            </a:r>
            <a:r>
              <a:rPr lang="he-IL" altLang="he-IL" sz="2200" dirty="0">
                <a:solidFill>
                  <a:srgbClr val="FFFFFF"/>
                </a:solidFill>
              </a:rPr>
              <a:t>פגש עם חסידת אומות העולם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כניסות לכל האתרים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טיפ לנותני השירות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חולצת משלחת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תשלום למדריכים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תשלום לביטחון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זרי פרחים לטקסים 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endParaRPr lang="he-IL" altLang="he-IL" sz="2600" dirty="0">
              <a:solidFill>
                <a:srgbClr val="FFFFFF"/>
              </a:solidFill>
            </a:endParaRP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endParaRPr lang="he-IL" altLang="he-IL" sz="2600" dirty="0">
              <a:solidFill>
                <a:srgbClr val="FFFFFF"/>
              </a:solidFill>
            </a:endParaRP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יין וחלות לשבת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מערכת הגברה ניידת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חדרי שיחות ערב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קופה קטנה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טלפון מקומי לכל אוטובוס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200" dirty="0">
                <a:solidFill>
                  <a:srgbClr val="FFFFFF"/>
                </a:solidFill>
              </a:rPr>
              <a:t>ערב פולקלור</a:t>
            </a:r>
          </a:p>
          <a:p>
            <a:pPr algn="r" rtl="1" eaLnBrk="1" hangingPunct="1">
              <a:defRPr/>
            </a:pPr>
            <a:endParaRPr lang="he-IL" altLang="he-IL" sz="2600" dirty="0">
              <a:solidFill>
                <a:srgbClr val="FFFFFF"/>
              </a:solidFill>
            </a:endParaRPr>
          </a:p>
          <a:p>
            <a:pPr algn="r" rtl="1" eaLnBrk="1" hangingPunct="1">
              <a:defRPr/>
            </a:pPr>
            <a:endParaRPr lang="en-US" altLang="he-IL" sz="2600" dirty="0">
              <a:solidFill>
                <a:srgbClr val="FFFFFF"/>
              </a:solidFill>
              <a:cs typeface="David" panose="020E0502060401010101" pitchFamily="34" charset="-79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D745DAE-5A8A-44FA-937C-CD65CF7A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7696AA1-B1DD-4C75-9AC1-69EE9F65F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גרפיקה 2" descr="להוסיף">
            <a:extLst>
              <a:ext uri="{FF2B5EF4-FFF2-40B4-BE49-F238E27FC236}">
                <a16:creationId xmlns:a16="http://schemas.microsoft.com/office/drawing/2014/main" id="{6A8420EA-DA4C-4E1A-8CB1-05F8D113E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9486" y="4658472"/>
            <a:ext cx="1051558" cy="1051558"/>
          </a:xfrm>
          <a:prstGeom prst="rect">
            <a:avLst/>
          </a:prstGeom>
        </p:spPr>
      </p:pic>
      <p:pic>
        <p:nvPicPr>
          <p:cNvPr id="11" name="גרפיקה 10" descr="להוסיף">
            <a:extLst>
              <a:ext uri="{FF2B5EF4-FFF2-40B4-BE49-F238E27FC236}">
                <a16:creationId xmlns:a16="http://schemas.microsoft.com/office/drawing/2014/main" id="{B8B3F778-AE87-4819-8967-03A65C725C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91044" y="4660179"/>
            <a:ext cx="1051558" cy="1051558"/>
          </a:xfrm>
          <a:prstGeom prst="rect">
            <a:avLst/>
          </a:prstGeom>
        </p:spPr>
      </p:pic>
      <p:pic>
        <p:nvPicPr>
          <p:cNvPr id="12" name="גרפיקה 11" descr="להוסיף">
            <a:extLst>
              <a:ext uri="{FF2B5EF4-FFF2-40B4-BE49-F238E27FC236}">
                <a16:creationId xmlns:a16="http://schemas.microsoft.com/office/drawing/2014/main" id="{5FEECDB0-5B61-4D28-A673-ECD0340B1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7022" y="4655424"/>
            <a:ext cx="1051558" cy="1051558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BC653E9F-C826-42F6-A4B4-2D5B1D84E91C}"/>
              </a:ext>
            </a:extLst>
          </p:cNvPr>
          <p:cNvSpPr txBox="1"/>
          <p:nvPr/>
        </p:nvSpPr>
        <p:spPr>
          <a:xfrm>
            <a:off x="2219363" y="5506927"/>
            <a:ext cx="3638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defRPr/>
            </a:pPr>
            <a:r>
              <a:rPr lang="he-IL" altLang="he-IL" sz="2000" dirty="0">
                <a:solidFill>
                  <a:srgbClr val="FFFFFF"/>
                </a:solidFill>
              </a:rPr>
              <a:t>הכנה – </a:t>
            </a:r>
            <a:r>
              <a:rPr lang="he-IL" altLang="he-IL" sz="2000" u="sng" dirty="0">
                <a:solidFill>
                  <a:srgbClr val="FFFFFF"/>
                </a:solidFill>
              </a:rPr>
              <a:t>לא כלולה</a:t>
            </a:r>
            <a:r>
              <a:rPr lang="he-IL" altLang="he-IL" sz="2000" dirty="0">
                <a:solidFill>
                  <a:srgbClr val="FFFFFF"/>
                </a:solidFill>
              </a:rPr>
              <a:t> במחיר!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2690FC0-E303-4BA2-A50B-0C6CFA7D2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80" y="306748"/>
            <a:ext cx="1697065" cy="169706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6" name="Rectangle 135">
            <a:extLst>
              <a:ext uri="{FF2B5EF4-FFF2-40B4-BE49-F238E27FC236}">
                <a16:creationId xmlns:a16="http://schemas.microsoft.com/office/drawing/2014/main" id="{90F35747-2822-4D06-BE10-CD33AC6B0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CC2C4466-5B1B-4361-B9D9-39ED9A8A3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9DCA7B8-0C67-4096-BDD3-33F26F8B5C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8041" y="137128"/>
            <a:ext cx="7096125" cy="6542641"/>
          </a:xfrm>
        </p:spPr>
        <p:txBody>
          <a:bodyPr>
            <a:normAutofit fontScale="62500" lnSpcReduction="20000"/>
          </a:bodyPr>
          <a:lstStyle/>
          <a:p>
            <a:pPr marL="0" indent="0" algn="ctr" rtl="1">
              <a:lnSpc>
                <a:spcPct val="150000"/>
              </a:lnSpc>
              <a:buNone/>
            </a:pPr>
            <a:r>
              <a:rPr lang="he-IL" altLang="he-IL" sz="3300" b="1" dirty="0">
                <a:solidFill>
                  <a:srgbClr val="FFFFFF"/>
                </a:solidFill>
              </a:rPr>
              <a:t>דמי ביטול – למקרה של ביטול עצמאי:</a:t>
            </a:r>
            <a:endParaRPr lang="en-US" altLang="he-IL" sz="3300" b="1" dirty="0">
              <a:solidFill>
                <a:srgbClr val="FFFFFF"/>
              </a:solidFill>
            </a:endParaRP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900" dirty="0"/>
              <a:t>•	</a:t>
            </a:r>
            <a:r>
              <a:rPr lang="he-IL" sz="2900" dirty="0">
                <a:solidFill>
                  <a:schemeClr val="bg1"/>
                </a:solidFill>
              </a:rPr>
              <a:t>מההרשמה - עד הכרטוס ( 35 ימי עבודה לפני הנסיעה) – 400 ₪. 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900" dirty="0">
                <a:solidFill>
                  <a:schemeClr val="bg1"/>
                </a:solidFill>
              </a:rPr>
              <a:t>•	34- 15  ימי עבודה לפני המסע יגבה 2000 ₪ 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900" dirty="0">
                <a:solidFill>
                  <a:schemeClr val="bg1"/>
                </a:solidFill>
              </a:rPr>
              <a:t>•	החל 14-7 ימי עבודה לפני המסע – 3000 ₪ 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900" dirty="0">
                <a:solidFill>
                  <a:schemeClr val="bg1"/>
                </a:solidFill>
              </a:rPr>
              <a:t>•	6-0 ימי עבודה לפני המסע – מחיר המסע כולו</a:t>
            </a:r>
          </a:p>
          <a:p>
            <a:pPr algn="ctr" rtl="1">
              <a:lnSpc>
                <a:spcPct val="150000"/>
              </a:lnSpc>
            </a:pPr>
            <a:br>
              <a:rPr lang="en-US" altLang="he-IL" sz="3200" b="1" dirty="0">
                <a:solidFill>
                  <a:schemeClr val="bg1"/>
                </a:solidFill>
              </a:rPr>
            </a:br>
            <a:r>
              <a:rPr lang="he-IL" altLang="he-IL" sz="3200" b="1" dirty="0">
                <a:solidFill>
                  <a:schemeClr val="bg1"/>
                </a:solidFill>
              </a:rPr>
              <a:t>דמי ביטול – למקרה של ביטול על ידי בית הספר :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800" dirty="0">
                <a:solidFill>
                  <a:schemeClr val="bg1"/>
                </a:solidFill>
              </a:rPr>
              <a:t>90 - עד 60 יום לפני היציאה- 800 .₪ 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400" dirty="0">
                <a:solidFill>
                  <a:schemeClr val="bg1"/>
                </a:solidFill>
              </a:rPr>
              <a:t> </a:t>
            </a:r>
            <a:r>
              <a:rPr lang="he-IL" sz="2900" dirty="0">
                <a:solidFill>
                  <a:schemeClr val="bg1"/>
                </a:solidFill>
              </a:rPr>
              <a:t>59 ועד 15 ימי עבודה לפני המסע ייגבה הכרטיס במלואו – 2000 .₪ 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900" dirty="0">
                <a:solidFill>
                  <a:schemeClr val="bg1"/>
                </a:solidFill>
              </a:rPr>
              <a:t> 14 ועד 7 ימי עבודה לפני המסע – ייגבו 3000 ש"ח.</a:t>
            </a:r>
          </a:p>
          <a:p>
            <a:pPr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he-IL" sz="2900" dirty="0">
                <a:solidFill>
                  <a:schemeClr val="bg1"/>
                </a:solidFill>
              </a:rPr>
              <a:t>החל מ 6- ימי עבודה לפני המסע – ייגבה מחיר המסע כולו.</a:t>
            </a:r>
          </a:p>
          <a:p>
            <a:pPr algn="ctr" rtl="1">
              <a:lnSpc>
                <a:spcPct val="150000"/>
              </a:lnSpc>
            </a:pPr>
            <a:endParaRPr lang="he-IL" altLang="he-IL" sz="2600" dirty="0">
              <a:solidFill>
                <a:srgbClr val="FFFFFF"/>
              </a:solidFill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FD745DAE-5A8A-44FA-937C-CD65CF7A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67696AA1-B1DD-4C75-9AC1-69EE9F65FF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339699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גרפיקה 2" descr="אזהרה">
            <a:extLst>
              <a:ext uri="{FF2B5EF4-FFF2-40B4-BE49-F238E27FC236}">
                <a16:creationId xmlns:a16="http://schemas.microsoft.com/office/drawing/2014/main" id="{290E67C2-77CB-41CB-B8C4-580F409BC8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3910" y="3782735"/>
            <a:ext cx="2590632" cy="25906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38553D-69DF-4D03-A282-56B2712212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7045" y="562470"/>
            <a:ext cx="2002499" cy="20024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75896A25-D088-48F0-A2E7-9C44D9F6B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DCD6B11-13E6-4A46-9C85-F8EB0F35C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754787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02B8BD72-6A0E-4043-9E2B-40AEA932A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97280" y="171781"/>
            <a:ext cx="5977937" cy="1040336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4000" dirty="0">
                <a:solidFill>
                  <a:srgbClr val="FFFFFF"/>
                </a:solidFill>
                <a:cs typeface="+mn-cs"/>
              </a:rPr>
              <a:t>התשלום</a:t>
            </a:r>
            <a:endParaRPr lang="en-US" sz="4000" dirty="0">
              <a:solidFill>
                <a:srgbClr val="FFFFFF"/>
              </a:solidFill>
              <a:cs typeface="+mn-cs"/>
            </a:endParaRP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6CCC60A-3083-4AA3-9BBC-422E68105D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1500" y="1472340"/>
            <a:ext cx="6567710" cy="4416632"/>
          </a:xfrm>
        </p:spPr>
        <p:txBody>
          <a:bodyPr>
            <a:noAutofit/>
          </a:bodyPr>
          <a:lstStyle/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3200" b="1">
                <a:solidFill>
                  <a:srgbClr val="FFFFFF"/>
                </a:solidFill>
              </a:rPr>
              <a:t>המחיר כ6650-6700 </a:t>
            </a:r>
            <a:r>
              <a:rPr lang="he-IL" altLang="he-IL" sz="3200" b="1" dirty="0">
                <a:solidFill>
                  <a:srgbClr val="FFFFFF"/>
                </a:solidFill>
              </a:rPr>
              <a:t>₪ </a:t>
            </a:r>
            <a:r>
              <a:rPr lang="he-IL" altLang="he-IL" sz="2400" dirty="0">
                <a:solidFill>
                  <a:srgbClr val="FFFFFF"/>
                </a:solidFill>
              </a:rPr>
              <a:t>. המחיר יקבע לאחר רישום להכנה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400" dirty="0">
                <a:solidFill>
                  <a:srgbClr val="FFFFFF"/>
                </a:solidFill>
              </a:rPr>
              <a:t> כולל ביטוח ביטול נסיעה- במידה והמדינה / משרד החינוך מחליט לבטל את המשלחות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400" b="1" dirty="0">
                <a:solidFill>
                  <a:srgbClr val="FFFFFF"/>
                </a:solidFill>
              </a:rPr>
              <a:t>אמצעי התשלום</a:t>
            </a:r>
            <a:r>
              <a:rPr lang="he-IL" altLang="he-IL" sz="2400" dirty="0">
                <a:solidFill>
                  <a:srgbClr val="FFFFFF"/>
                </a:solidFill>
              </a:rPr>
              <a:t>:</a:t>
            </a:r>
            <a:br>
              <a:rPr lang="en-US" altLang="he-IL" sz="2400" dirty="0">
                <a:solidFill>
                  <a:srgbClr val="FFFFFF"/>
                </a:solidFill>
              </a:rPr>
            </a:br>
            <a:r>
              <a:rPr lang="he-IL" altLang="he-IL" sz="2400" dirty="0">
                <a:solidFill>
                  <a:srgbClr val="FFFFFF"/>
                </a:solidFill>
              </a:rPr>
              <a:t>כרטיס אשראי - עד 7 תשלומים, </a:t>
            </a:r>
            <a:r>
              <a:rPr lang="he-IL" altLang="he-IL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רישום עצמאי באתר האינטרנט.</a:t>
            </a: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או בהעברה בנקאית </a:t>
            </a:r>
            <a:endParaRPr lang="en-US" altLang="he-IL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endParaRPr lang="en-US" altLang="he-IL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r" rtl="1" eaLnBrk="1" hangingPunct="1">
              <a:buNone/>
              <a:defRPr/>
            </a:pPr>
            <a:r>
              <a:rPr lang="he-IL" altLang="he-I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____________________________________</a:t>
            </a:r>
            <a:br>
              <a:rPr lang="en-US" altLang="he-IL" sz="2400" dirty="0">
                <a:solidFill>
                  <a:srgbClr val="FF0000"/>
                </a:solidFill>
              </a:rPr>
            </a:br>
            <a:endParaRPr lang="he-IL" altLang="he-IL" sz="2400" dirty="0">
              <a:solidFill>
                <a:srgbClr val="FF0000"/>
              </a:solidFill>
            </a:endParaRPr>
          </a:p>
          <a:p>
            <a:pPr algn="r" rtl="1" eaLnBrk="1" hangingPunct="1">
              <a:buFont typeface="Wingdings" panose="05000000000000000000" pitchFamily="2" charset="2"/>
              <a:buChar char="§"/>
              <a:defRPr/>
            </a:pPr>
            <a:r>
              <a:rPr lang="he-IL" altLang="he-IL" sz="2400" b="1" dirty="0">
                <a:solidFill>
                  <a:srgbClr val="FFFFFF"/>
                </a:solidFill>
              </a:rPr>
              <a:t>מלגות</a:t>
            </a:r>
            <a:r>
              <a:rPr lang="he-IL" altLang="he-IL" sz="2400" dirty="0">
                <a:solidFill>
                  <a:srgbClr val="FFFFFF"/>
                </a:solidFill>
              </a:rPr>
              <a:t> - עפ"י קריטריונים והנחיות משרד החינוך. תשלום 50% מראש לפחות לשמירת המקום בטיסה. השלמת תשלום מיד לאחר קבלת הסכום למלגה.</a:t>
            </a:r>
            <a:br>
              <a:rPr lang="en-US" altLang="he-IL" sz="2400" dirty="0">
                <a:solidFill>
                  <a:srgbClr val="FFFFFF"/>
                </a:solidFill>
              </a:rPr>
            </a:br>
            <a:endParaRPr lang="he-IL" altLang="he-IL" sz="2400" b="1" dirty="0">
              <a:solidFill>
                <a:srgbClr val="FFFFFF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5EBCDCE-0F4C-477C-AB15-886C5F27B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IL"/>
          </a:p>
        </p:txBody>
      </p:sp>
      <p:pic>
        <p:nvPicPr>
          <p:cNvPr id="8" name="גרפיקה 7" descr="אירו">
            <a:extLst>
              <a:ext uri="{FF2B5EF4-FFF2-40B4-BE49-F238E27FC236}">
                <a16:creationId xmlns:a16="http://schemas.microsoft.com/office/drawing/2014/main" id="{E453347B-6211-48BC-AECF-7D245E663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7601" y="5065805"/>
            <a:ext cx="1307561" cy="1307561"/>
          </a:xfrm>
          <a:prstGeom prst="rect">
            <a:avLst/>
          </a:prstGeom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17820F06-C1AE-4232-AEE8-3AC8189E4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2361916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9A62E9AA-DA4C-405A-B6ED-5B1FE7A8D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7894" y="4432072"/>
            <a:ext cx="464256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גרפיקה 5" descr="דולר">
            <a:extLst>
              <a:ext uri="{FF2B5EF4-FFF2-40B4-BE49-F238E27FC236}">
                <a16:creationId xmlns:a16="http://schemas.microsoft.com/office/drawing/2014/main" id="{D5E2ED3B-7C58-4B44-A905-774EFB21B1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10208" y="5065805"/>
            <a:ext cx="1371567" cy="1371567"/>
          </a:xfrm>
          <a:prstGeom prst="rect">
            <a:avLst/>
          </a:prstGeom>
        </p:spPr>
      </p:pic>
      <p:pic>
        <p:nvPicPr>
          <p:cNvPr id="2052" name="Picture 4" descr="תוצאת תמונה עבור סימן של זלוטי פולני">
            <a:extLst>
              <a:ext uri="{FF2B5EF4-FFF2-40B4-BE49-F238E27FC236}">
                <a16:creationId xmlns:a16="http://schemas.microsoft.com/office/drawing/2014/main" id="{45960BF2-2601-4BFA-989D-562AA20336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79" r="18610"/>
          <a:stretch/>
        </p:blipFill>
        <p:spPr bwMode="auto">
          <a:xfrm>
            <a:off x="10247436" y="2995649"/>
            <a:ext cx="1228745" cy="93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>
            <a:extLst>
              <a:ext uri="{FF2B5EF4-FFF2-40B4-BE49-F238E27FC236}">
                <a16:creationId xmlns:a16="http://schemas.microsoft.com/office/drawing/2014/main" id="{02E0BA92-6BCF-409D-9FB8-5015E96C9186}"/>
              </a:ext>
            </a:extLst>
          </p:cNvPr>
          <p:cNvSpPr/>
          <p:nvPr/>
        </p:nvSpPr>
        <p:spPr>
          <a:xfrm>
            <a:off x="8135804" y="2767280"/>
            <a:ext cx="182883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altLang="he-IL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₪</a:t>
            </a:r>
            <a:endParaRPr lang="he-IL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DDE39E4-820E-4924-8821-AE06963A0C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780" y="306748"/>
            <a:ext cx="1697065" cy="169706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3DB86220-822B-4667-BE4D-972112467B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9493" y="2859087"/>
            <a:ext cx="5958417" cy="1139825"/>
          </a:xfrm>
        </p:spPr>
        <p:txBody>
          <a:bodyPr>
            <a:normAutofit/>
          </a:bodyPr>
          <a:lstStyle/>
          <a:p>
            <a:pPr algn="r" rtl="1" eaLnBrk="1" hangingPunct="1">
              <a:defRPr/>
            </a:pPr>
            <a:r>
              <a:rPr lang="he-IL" sz="8000" b="1" dirty="0">
                <a:cs typeface="+mn-cs"/>
              </a:rPr>
              <a:t>זמן לשאלות</a:t>
            </a:r>
            <a:endParaRPr lang="en-US" sz="8000" b="1" dirty="0"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6B070F-207A-4783-A996-26040DBCFE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56" y="562469"/>
            <a:ext cx="2002500" cy="2002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מבט לאחור">
  <a:themeElements>
    <a:clrScheme name="כחול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מבט לאחור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מבט לאחור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853</Words>
  <Application>Microsoft Office PowerPoint</Application>
  <PresentationFormat>מסך רחב</PresentationFormat>
  <Paragraphs>111</Paragraphs>
  <Slides>15</Slides>
  <Notes>11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2" baseType="lpstr">
      <vt:lpstr>Arial</vt:lpstr>
      <vt:lpstr>Assistant</vt:lpstr>
      <vt:lpstr>Calibri</vt:lpstr>
      <vt:lpstr>Calibri Light</vt:lpstr>
      <vt:lpstr>David</vt:lpstr>
      <vt:lpstr>Wingdings</vt:lpstr>
      <vt:lpstr>מבט לאחור</vt:lpstr>
      <vt:lpstr>מצגת של PowerPoint‏</vt:lpstr>
      <vt:lpstr>קצת עלינו... </vt:lpstr>
      <vt:lpstr>מצגת של PowerPoint‏</vt:lpstr>
      <vt:lpstr>ביטחון</vt:lpstr>
      <vt:lpstr>מצגת של PowerPoint‏</vt:lpstr>
      <vt:lpstr>בתי מלון</vt:lpstr>
      <vt:lpstr>כלכלה</vt:lpstr>
      <vt:lpstr>אוטובוסים</vt:lpstr>
      <vt:lpstr>ביטוח נסיעות</vt:lpstr>
      <vt:lpstr>דרכונים</vt:lpstr>
      <vt:lpstr>הצוות המלווה</vt:lpstr>
      <vt:lpstr>מה עוד כולל התשלום:</vt:lpstr>
      <vt:lpstr>מצגת של PowerPoint‏</vt:lpstr>
      <vt:lpstr>התשלום</vt:lpstr>
      <vt:lpstr>זמן לשאלות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Ori Frank</dc:creator>
  <cp:lastModifiedBy>shiri rav</cp:lastModifiedBy>
  <cp:revision>32</cp:revision>
  <dcterms:created xsi:type="dcterms:W3CDTF">2020-01-02T14:43:08Z</dcterms:created>
  <dcterms:modified xsi:type="dcterms:W3CDTF">2025-09-07T09:42:39Z</dcterms:modified>
</cp:coreProperties>
</file>